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313850"/>
  <p:embeddedFontLst>
    <p:embeddedFont>
      <p:font typeface="Arial Black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29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9" roundtripDataSignature="AMtx7mjgu5tnsCRdUXPenkQeZ8kX9IS0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9505C6F-459D-4085-B02D-C9A97139CA01}">
  <a:tblStyle styleId="{A9505C6F-459D-4085-B02D-C9A97139CA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96" orient="horz"/>
        <p:guide pos="2880"/>
        <p:guide pos="7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ArialBlack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27025" y="700088"/>
            <a:ext cx="6203950" cy="34909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46554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846554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/>
          <p:nvPr>
            <p:ph idx="2" type="sldImg"/>
          </p:nvPr>
        </p:nvSpPr>
        <p:spPr>
          <a:xfrm>
            <a:off x="327025" y="700088"/>
            <a:ext cx="6203950" cy="34909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" name="Google Shape;35;p1:notes"/>
          <p:cNvSpPr txBox="1"/>
          <p:nvPr>
            <p:ph idx="1" type="body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:notes"/>
          <p:cNvSpPr txBox="1"/>
          <p:nvPr>
            <p:ph idx="12" type="sldNum"/>
          </p:nvPr>
        </p:nvSpPr>
        <p:spPr>
          <a:xfrm>
            <a:off x="3884613" y="8846554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 txBox="1"/>
          <p:nvPr>
            <p:ph idx="1" type="body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1:notes"/>
          <p:cNvSpPr/>
          <p:nvPr>
            <p:ph idx="2" type="sldImg"/>
          </p:nvPr>
        </p:nvSpPr>
        <p:spPr>
          <a:xfrm>
            <a:off x="327025" y="700088"/>
            <a:ext cx="6203950" cy="34909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00bb4a16e_2_73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00bb4a16e_2_73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800bb4a16e_2_73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00bb4a16e_2_80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00bb4a16e_2_80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800bb4a16e_2_80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703e59c2d_2_31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703e59c2d_2_31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3F3F3F"/>
              </a:solidFill>
            </a:endParaRPr>
          </a:p>
          <a:p>
            <a:pPr indent="-165100" lvl="0" marL="17145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800"/>
              <a:buChar char="•"/>
            </a:pPr>
            <a:r>
              <a:rPr lang="en-US" sz="800">
                <a:solidFill>
                  <a:srgbClr val="3F3F3F"/>
                </a:solidFill>
              </a:rPr>
              <a:t>Tried different analyst calls for our prediction and selected only quarterly earnings per share because they exhibit a time lead with the actual EPS of the stock.</a:t>
            </a:r>
            <a:endParaRPr sz="800">
              <a:solidFill>
                <a:srgbClr val="3F3F3F"/>
              </a:solidFill>
            </a:endParaRPr>
          </a:p>
          <a:p>
            <a:pPr indent="-165100" lvl="0" marL="17145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00"/>
              <a:buChar char="•"/>
            </a:pPr>
            <a:r>
              <a:rPr lang="en-US" sz="800">
                <a:solidFill>
                  <a:srgbClr val="3F3F3F"/>
                </a:solidFill>
              </a:rPr>
              <a:t>Reduced noise from divergent predictions by smoothing the data. </a:t>
            </a:r>
            <a:endParaRPr sz="800">
              <a:solidFill>
                <a:srgbClr val="3F3F3F"/>
              </a:solidFill>
            </a:endParaRPr>
          </a:p>
          <a:p>
            <a:pPr indent="-165100" lvl="0" marL="17145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00"/>
              <a:buChar char="•"/>
            </a:pPr>
            <a:r>
              <a:rPr lang="en-US" sz="800">
                <a:solidFill>
                  <a:srgbClr val="3F3F3F"/>
                </a:solidFill>
              </a:rPr>
              <a:t>Analyst call numbers show only weak correlation with stock prices because stock prices are affected by multitude of factors</a:t>
            </a:r>
            <a:endParaRPr sz="800">
              <a:solidFill>
                <a:srgbClr val="3F3F3F"/>
              </a:solidFill>
            </a:endParaRPr>
          </a:p>
          <a:p>
            <a:pPr indent="-165100" lvl="0" marL="17145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800"/>
              <a:buChar char="•"/>
            </a:pPr>
            <a:r>
              <a:rPr lang="en-US" sz="800">
                <a:solidFill>
                  <a:srgbClr val="3F3F3F"/>
                </a:solidFill>
              </a:rPr>
              <a:t>We expect multi stack LSTM to extract valuable information from such low-correlated factors.   </a:t>
            </a:r>
            <a:endParaRPr sz="8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7703e59c2d_2_31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0bb4a16e_8_29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800bb4a16e_8_29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703e59c2d_14_0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703e59c2d_14_0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7703e59c2d_14_0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00bb4a16e_2_51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00bb4a16e_2_51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Ford</a:t>
            </a:r>
            <a:endParaRPr/>
          </a:p>
        </p:txBody>
      </p:sp>
      <p:sp>
        <p:nvSpPr>
          <p:cNvPr id="193" name="Google Shape;193;g800bb4a16e_2_51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:notes"/>
          <p:cNvSpPr txBox="1"/>
          <p:nvPr>
            <p:ph idx="1" type="body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600"/>
              <a:t>FNN: </a:t>
            </a:r>
            <a:r>
              <a:rPr lang="en-US" sz="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Deep Functional link artificial neural network</a:t>
            </a:r>
            <a:endParaRPr sz="6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However, apart from stock price prediction which was done based on .</a:t>
            </a:r>
            <a:endParaRPr sz="6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34343"/>
                </a:solidFill>
                <a:highlight>
                  <a:schemeClr val="lt1"/>
                </a:highlight>
              </a:rPr>
              <a:t>They have reported accuracies for prediction of stock price in their testing data in a range of 0.3-0.867.</a:t>
            </a:r>
            <a:endParaRPr sz="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6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:notes"/>
          <p:cNvSpPr/>
          <p:nvPr>
            <p:ph idx="2" type="sldImg"/>
          </p:nvPr>
        </p:nvSpPr>
        <p:spPr>
          <a:xfrm>
            <a:off x="327025" y="700088"/>
            <a:ext cx="6203950" cy="34909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00bb4a16e_8_44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00bb4a16e_8_44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800bb4a16e_8_44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00bb4a16e_2_20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800bb4a16e_2_20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This one needs to be rewritten </a:t>
            </a:r>
            <a:endParaRPr/>
          </a:p>
        </p:txBody>
      </p:sp>
      <p:sp>
        <p:nvSpPr>
          <p:cNvPr id="46" name="Google Shape;46;p2:notes"/>
          <p:cNvSpPr/>
          <p:nvPr>
            <p:ph idx="2" type="sldImg"/>
          </p:nvPr>
        </p:nvSpPr>
        <p:spPr>
          <a:xfrm>
            <a:off x="327025" y="700088"/>
            <a:ext cx="6203950" cy="34909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:notes"/>
          <p:cNvSpPr/>
          <p:nvPr>
            <p:ph idx="2" type="sldImg"/>
          </p:nvPr>
        </p:nvSpPr>
        <p:spPr>
          <a:xfrm>
            <a:off x="327025" y="700088"/>
            <a:ext cx="6203950" cy="34909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0" name="Google Shape;220;p14:notes"/>
          <p:cNvSpPr txBox="1"/>
          <p:nvPr>
            <p:ph idx="1" type="body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4:notes"/>
          <p:cNvSpPr txBox="1"/>
          <p:nvPr>
            <p:ph idx="12" type="sldNum"/>
          </p:nvPr>
        </p:nvSpPr>
        <p:spPr>
          <a:xfrm>
            <a:off x="3884613" y="8846554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/>
          <p:nvPr>
            <p:ph idx="1" type="body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8:notes"/>
          <p:cNvSpPr/>
          <p:nvPr>
            <p:ph idx="2" type="sldImg"/>
          </p:nvPr>
        </p:nvSpPr>
        <p:spPr>
          <a:xfrm>
            <a:off x="327025" y="700088"/>
            <a:ext cx="6203950" cy="34909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703e59c2d_3_2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703e59c2d_3_2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7703e59c2d_3_2:notes"/>
          <p:cNvSpPr txBox="1"/>
          <p:nvPr>
            <p:ph idx="12" type="sldNum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342900" rtl="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</a:pPr>
            <a:r>
              <a:rPr lang="en-US">
                <a:solidFill>
                  <a:srgbClr val="3F3F3F"/>
                </a:solidFill>
              </a:rPr>
              <a:t>Alternated between optimizing our model and pre-processing data</a:t>
            </a:r>
            <a:endParaRPr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:notes"/>
          <p:cNvSpPr/>
          <p:nvPr>
            <p:ph idx="2" type="sldImg"/>
          </p:nvPr>
        </p:nvSpPr>
        <p:spPr>
          <a:xfrm>
            <a:off x="327025" y="700088"/>
            <a:ext cx="6203950" cy="34909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 txBox="1"/>
          <p:nvPr>
            <p:ph idx="1" type="body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:notes"/>
          <p:cNvSpPr/>
          <p:nvPr>
            <p:ph idx="2" type="sldImg"/>
          </p:nvPr>
        </p:nvSpPr>
        <p:spPr>
          <a:xfrm>
            <a:off x="327025" y="700088"/>
            <a:ext cx="6203950" cy="34909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 txBox="1"/>
          <p:nvPr>
            <p:ph idx="1" type="body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6:notes"/>
          <p:cNvSpPr/>
          <p:nvPr>
            <p:ph idx="2" type="sldImg"/>
          </p:nvPr>
        </p:nvSpPr>
        <p:spPr>
          <a:xfrm>
            <a:off x="327025" y="700088"/>
            <a:ext cx="6203950" cy="34909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/>
          <p:nvPr>
            <p:ph idx="2" type="sldImg"/>
          </p:nvPr>
        </p:nvSpPr>
        <p:spPr>
          <a:xfrm>
            <a:off x="327025" y="700088"/>
            <a:ext cx="6203950" cy="34909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5" name="Google Shape;85;p7:notes"/>
          <p:cNvSpPr txBox="1"/>
          <p:nvPr>
            <p:ph idx="1" type="body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:notes"/>
          <p:cNvSpPr txBox="1"/>
          <p:nvPr>
            <p:ph idx="12" type="sldNum"/>
          </p:nvPr>
        </p:nvSpPr>
        <p:spPr>
          <a:xfrm>
            <a:off x="3884613" y="8846554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/>
          <p:nvPr>
            <p:ph idx="1" type="body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Do mention that while their MSE is similar, the MSE is not an appropriate measure of performance. The profit earned is, and that is presented next.</a:t>
            </a:r>
            <a:endParaRPr/>
          </a:p>
        </p:txBody>
      </p:sp>
      <p:sp>
        <p:nvSpPr>
          <p:cNvPr id="99" name="Google Shape;99;p9:notes"/>
          <p:cNvSpPr/>
          <p:nvPr>
            <p:ph idx="2" type="sldImg"/>
          </p:nvPr>
        </p:nvSpPr>
        <p:spPr>
          <a:xfrm>
            <a:off x="327025" y="700088"/>
            <a:ext cx="6203950" cy="34909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:notes"/>
          <p:cNvSpPr txBox="1"/>
          <p:nvPr>
            <p:ph idx="1" type="body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y</a:t>
            </a:r>
            <a:endParaRPr/>
          </a:p>
        </p:txBody>
      </p:sp>
      <p:sp>
        <p:nvSpPr>
          <p:cNvPr id="111" name="Google Shape;111;p10:notes"/>
          <p:cNvSpPr/>
          <p:nvPr>
            <p:ph idx="2" type="sldImg"/>
          </p:nvPr>
        </p:nvSpPr>
        <p:spPr>
          <a:xfrm>
            <a:off x="327025" y="700088"/>
            <a:ext cx="6203950" cy="34909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6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b="1" sz="40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title"/>
          </p:nvPr>
        </p:nvSpPr>
        <p:spPr>
          <a:xfrm>
            <a:off x="457200" y="7774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body"/>
          </p:nvPr>
        </p:nvSpPr>
        <p:spPr>
          <a:xfrm>
            <a:off x="457200" y="1771650"/>
            <a:ext cx="8229600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/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" type="body"/>
          </p:nvPr>
        </p:nvSpPr>
        <p:spPr>
          <a:xfrm>
            <a:off x="457200" y="1749028"/>
            <a:ext cx="4038600" cy="3108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1" name="Google Shape;21;p18"/>
          <p:cNvSpPr txBox="1"/>
          <p:nvPr>
            <p:ph idx="2" type="body"/>
          </p:nvPr>
        </p:nvSpPr>
        <p:spPr>
          <a:xfrm>
            <a:off x="4648200" y="1749028"/>
            <a:ext cx="4038600" cy="3108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>
  <p:cSld name="Content with Ca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/>
          <p:nvPr>
            <p:ph type="title"/>
          </p:nvPr>
        </p:nvSpPr>
        <p:spPr>
          <a:xfrm>
            <a:off x="420688" y="641510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" type="body"/>
          </p:nvPr>
        </p:nvSpPr>
        <p:spPr>
          <a:xfrm>
            <a:off x="3575050" y="920884"/>
            <a:ext cx="5111750" cy="4051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8" name="Google Shape;28;p20"/>
          <p:cNvSpPr txBox="1"/>
          <p:nvPr>
            <p:ph idx="2" type="body"/>
          </p:nvPr>
        </p:nvSpPr>
        <p:spPr>
          <a:xfrm>
            <a:off x="420688" y="1601629"/>
            <a:ext cx="3008313" cy="31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>
  <p:cSld name="Picture with Ca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1792288" y="3829050"/>
            <a:ext cx="5486400" cy="4257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/>
          <p:nvPr>
            <p:ph idx="2" type="pic"/>
          </p:nvPr>
        </p:nvSpPr>
        <p:spPr>
          <a:xfrm>
            <a:off x="1792288" y="68580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21"/>
          <p:cNvSpPr txBox="1"/>
          <p:nvPr>
            <p:ph idx="1" type="body"/>
          </p:nvPr>
        </p:nvSpPr>
        <p:spPr>
          <a:xfrm>
            <a:off x="1792288" y="4254817"/>
            <a:ext cx="5486400" cy="602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3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gif"/><Relationship Id="rId4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gif"/><Relationship Id="rId4" Type="http://schemas.openxmlformats.org/officeDocument/2006/relationships/image" Target="../media/image10.png"/><Relationship Id="rId10" Type="http://schemas.openxmlformats.org/officeDocument/2006/relationships/image" Target="../media/image14.png"/><Relationship Id="rId9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1"/>
          <p:cNvCxnSpPr/>
          <p:nvPr/>
        </p:nvCxnSpPr>
        <p:spPr>
          <a:xfrm>
            <a:off x="628650" y="3105150"/>
            <a:ext cx="5619750" cy="0"/>
          </a:xfrm>
          <a:prstGeom prst="straightConnector1">
            <a:avLst/>
          </a:prstGeom>
          <a:noFill/>
          <a:ln cap="flat" cmpd="sng" w="19050">
            <a:solidFill>
              <a:srgbClr val="BF57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1"/>
          <p:cNvSpPr txBox="1"/>
          <p:nvPr/>
        </p:nvSpPr>
        <p:spPr>
          <a:xfrm>
            <a:off x="548640" y="4114800"/>
            <a:ext cx="7886700" cy="4572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AKASH DOSHI, ALEXANDER ISSA, PUNEET SACHDEVA, SINA RAFATI, SOMNATH RAKSHIT</a:t>
            </a:r>
            <a:endParaRPr/>
          </a:p>
          <a:p>
            <a:pPr indent="0" lvl="0" marL="0" marR="0" rtl="0" algn="l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Clr>
                <a:srgbClr val="BF57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Students (EE380), The University of Texas at Austin</a:t>
            </a:r>
            <a:endParaRPr b="0" i="0" sz="1050" u="none" cap="none" strike="noStrike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"/>
          <p:cNvSpPr txBox="1"/>
          <p:nvPr/>
        </p:nvSpPr>
        <p:spPr>
          <a:xfrm>
            <a:off x="548640" y="457200"/>
            <a:ext cx="7828444" cy="38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MAY 4,</a:t>
            </a:r>
            <a:r>
              <a:rPr b="0" i="0" lang="en-US" sz="1200" u="none" cap="none" strike="noStrike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 2020</a:t>
            </a:r>
            <a:endParaRPr b="0" i="0" sz="1200" u="none" cap="none" strike="noStrike">
              <a:solidFill>
                <a:srgbClr val="BF57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"/>
          <p:cNvSpPr txBox="1"/>
          <p:nvPr/>
        </p:nvSpPr>
        <p:spPr>
          <a:xfrm>
            <a:off x="502920" y="1200150"/>
            <a:ext cx="78867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4800"/>
              <a:buFont typeface="Arial Black"/>
              <a:buNone/>
            </a:pPr>
            <a:r>
              <a:rPr b="1" i="0" lang="en-US" sz="4800" u="none" cap="none" strike="noStrike">
                <a:solidFill>
                  <a:srgbClr val="BF5700"/>
                </a:solidFill>
                <a:latin typeface="Arial Black"/>
                <a:ea typeface="Arial Black"/>
                <a:cs typeface="Arial Black"/>
                <a:sym typeface="Arial Black"/>
              </a:rPr>
              <a:t>DEEP STOCK PREDICTIONS</a:t>
            </a:r>
            <a:endParaRPr/>
          </a:p>
        </p:txBody>
      </p:sp>
      <p:sp>
        <p:nvSpPr>
          <p:cNvPr id="42" name="Google Shape;42;p1"/>
          <p:cNvSpPr txBox="1"/>
          <p:nvPr/>
        </p:nvSpPr>
        <p:spPr>
          <a:xfrm>
            <a:off x="548640" y="3333749"/>
            <a:ext cx="7886700" cy="457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57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BF5700"/>
                </a:solidFill>
                <a:latin typeface="Arial"/>
                <a:ea typeface="Arial"/>
                <a:cs typeface="Arial"/>
                <a:sym typeface="Arial"/>
              </a:rPr>
              <a:t>Maximizing profits by using predicted stock prices to switch stock holding positions</a:t>
            </a:r>
            <a:endParaRPr/>
          </a:p>
        </p:txBody>
      </p:sp>
      <p:pic>
        <p:nvPicPr>
          <p:cNvPr id="43" name="Google Shape;4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8699" y="320040"/>
            <a:ext cx="1877397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 txBox="1"/>
          <p:nvPr/>
        </p:nvSpPr>
        <p:spPr>
          <a:xfrm>
            <a:off x="41850" y="1422950"/>
            <a:ext cx="8178600" cy="29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feed the LSTM and ARIMA predictions into the trading bot and compare it against a baseline that invests equally in all companies and does not rebalance .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performance of LSTM and ARIMA is comparable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925" y="2537750"/>
            <a:ext cx="3982451" cy="2549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toy&#10;&#10;Description automatically generated" id="130" name="Google Shape;130;p1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8600" y="419000"/>
            <a:ext cx="1205400" cy="12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1"/>
          <p:cNvSpPr txBox="1"/>
          <p:nvPr>
            <p:ph type="title"/>
          </p:nvPr>
        </p:nvSpPr>
        <p:spPr>
          <a:xfrm>
            <a:off x="228600" y="5334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Portfolio Manager Bot : Results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00bb4a16e_2_73"/>
          <p:cNvSpPr txBox="1"/>
          <p:nvPr>
            <p:ph type="title"/>
          </p:nvPr>
        </p:nvSpPr>
        <p:spPr>
          <a:xfrm>
            <a:off x="106325" y="1118850"/>
            <a:ext cx="9051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To maximize profit, it is crucial that when the stock price rises, the LSTM does not predict a fall. To penalize such wrong directions of movement, we modify our loss function and retrain the LSTM.</a:t>
            </a:r>
            <a:endParaRPr sz="1600"/>
          </a:p>
        </p:txBody>
      </p:sp>
      <p:sp>
        <p:nvSpPr>
          <p:cNvPr id="138" name="Google Shape;138;g800bb4a16e_2_73"/>
          <p:cNvSpPr txBox="1"/>
          <p:nvPr>
            <p:ph type="title"/>
          </p:nvPr>
        </p:nvSpPr>
        <p:spPr>
          <a:xfrm>
            <a:off x="4346400" y="1883175"/>
            <a:ext cx="2895600" cy="533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When</a:t>
            </a:r>
            <a:endParaRPr sz="1800"/>
          </a:p>
        </p:txBody>
      </p:sp>
      <p:sp>
        <p:nvSpPr>
          <p:cNvPr id="139" name="Google Shape;139;g800bb4a16e_2_73"/>
          <p:cNvSpPr txBox="1"/>
          <p:nvPr>
            <p:ph type="title"/>
          </p:nvPr>
        </p:nvSpPr>
        <p:spPr>
          <a:xfrm>
            <a:off x="3071825" y="2323513"/>
            <a:ext cx="2895600" cy="533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Else</a:t>
            </a:r>
            <a:endParaRPr sz="1800"/>
          </a:p>
        </p:txBody>
      </p:sp>
      <p:pic>
        <p:nvPicPr>
          <p:cNvPr id="140" name="Google Shape;140;g800bb4a16e_2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13" y="1977786"/>
            <a:ext cx="3234375" cy="2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800bb4a16e_2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2275" y="2039488"/>
            <a:ext cx="2572024" cy="2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800bb4a16e_2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0248" y="2517611"/>
            <a:ext cx="1683745" cy="2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800bb4a16e_2_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1250" y="2828200"/>
            <a:ext cx="3548444" cy="225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800bb4a16e_2_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350" y="2795050"/>
            <a:ext cx="3499633" cy="2254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g800bb4a16e_2_73"/>
          <p:cNvCxnSpPr/>
          <p:nvPr/>
        </p:nvCxnSpPr>
        <p:spPr>
          <a:xfrm>
            <a:off x="4084275" y="3872050"/>
            <a:ext cx="906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g800bb4a16e_2_73"/>
          <p:cNvSpPr txBox="1"/>
          <p:nvPr/>
        </p:nvSpPr>
        <p:spPr>
          <a:xfrm>
            <a:off x="4085200" y="3563600"/>
            <a:ext cx="8688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Excluding Tesla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800bb4a16e_2_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0450" y="2921399"/>
            <a:ext cx="1054252" cy="69829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800bb4a16e_2_73"/>
          <p:cNvSpPr txBox="1"/>
          <p:nvPr>
            <p:ph type="title"/>
          </p:nvPr>
        </p:nvSpPr>
        <p:spPr>
          <a:xfrm>
            <a:off x="167025" y="533400"/>
            <a:ext cx="8741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Custom Loss Function : Increases Profit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00bb4a16e_2_80"/>
          <p:cNvSpPr txBox="1"/>
          <p:nvPr>
            <p:ph idx="1" type="body"/>
          </p:nvPr>
        </p:nvSpPr>
        <p:spPr>
          <a:xfrm>
            <a:off x="503225" y="1231900"/>
            <a:ext cx="8229600" cy="291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22860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4800"/>
              <a:t>Extensions 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703e59c2d_2_31"/>
          <p:cNvSpPr txBox="1"/>
          <p:nvPr>
            <p:ph type="title"/>
          </p:nvPr>
        </p:nvSpPr>
        <p:spPr>
          <a:xfrm>
            <a:off x="83725" y="486600"/>
            <a:ext cx="89901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Extension 1a: Adding Analyst Call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g7703e59c2d_2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375" y="1193990"/>
            <a:ext cx="2981549" cy="1940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7703e59c2d_2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200" y="3134900"/>
            <a:ext cx="2981549" cy="194090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7703e59c2d_2_31"/>
          <p:cNvSpPr txBox="1"/>
          <p:nvPr/>
        </p:nvSpPr>
        <p:spPr>
          <a:xfrm>
            <a:off x="0" y="4737600"/>
            <a:ext cx="60915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Analyst Reports  were collected from the IBES Database of Thomson Reuters.</a:t>
            </a:r>
            <a:endParaRPr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7703e59c2d_2_31"/>
          <p:cNvSpPr txBox="1"/>
          <p:nvPr/>
        </p:nvSpPr>
        <p:spPr>
          <a:xfrm>
            <a:off x="83725" y="1665075"/>
            <a:ext cx="5045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</a:pPr>
            <a:r>
              <a:rPr lang="en-US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Analyst calls are expert predictions for Earning Per Share (EPS) of a company and show weak correlation with the company’s stock price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</a:pPr>
            <a:r>
              <a:rPr lang="en-US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They are reported every few days, however, and we needed to smoothen this data to denoise its predictions as shown on the right. 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</a:pPr>
            <a:r>
              <a:rPr lang="en-US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decided to augment our stock price data with the analyst call data to see if it could improve the MSE in multi-step LSTM prediction.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00bb4a16e_8_29"/>
          <p:cNvSpPr txBox="1"/>
          <p:nvPr>
            <p:ph type="title"/>
          </p:nvPr>
        </p:nvSpPr>
        <p:spPr>
          <a:xfrm>
            <a:off x="109625" y="478200"/>
            <a:ext cx="89316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959"/>
              <a:buFont typeface="Arial"/>
              <a:buNone/>
            </a:pPr>
            <a:r>
              <a:rPr lang="en-US" sz="3400">
                <a:latin typeface="Calibri"/>
                <a:ea typeface="Calibri"/>
                <a:cs typeface="Calibri"/>
                <a:sym typeface="Calibri"/>
              </a:rPr>
              <a:t>Extension 1b: </a:t>
            </a:r>
            <a:r>
              <a:rPr lang="en-US" sz="3400">
                <a:latin typeface="Calibri"/>
                <a:ea typeface="Calibri"/>
                <a:cs typeface="Calibri"/>
                <a:sym typeface="Calibri"/>
              </a:rPr>
              <a:t>Bidirectional LSTM with Attention</a:t>
            </a:r>
            <a:endParaRPr sz="3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800bb4a16e_8_29"/>
          <p:cNvSpPr txBox="1"/>
          <p:nvPr>
            <p:ph idx="1" type="body"/>
          </p:nvPr>
        </p:nvSpPr>
        <p:spPr>
          <a:xfrm>
            <a:off x="304850" y="1286650"/>
            <a:ext cx="5281200" cy="214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The analyst calls are passed through a separate LSTM as shown on the right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Bi-directional LSTMs enable us to fit the data better by incorporating past and future dependencies during training, while </a:t>
            </a:r>
            <a:r>
              <a:rPr lang="en-US" sz="1600">
                <a:solidFill>
                  <a:srgbClr val="FF9900"/>
                </a:solidFill>
              </a:rPr>
              <a:t>attention </a:t>
            </a:r>
            <a:r>
              <a:rPr lang="en-US" sz="1600"/>
              <a:t>selectively chooses from all past inputs which one to weight more.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We hoped this would capture hidden trends in the data</a:t>
            </a:r>
            <a:r>
              <a:rPr lang="en-US" sz="1600"/>
              <a:t>  </a:t>
            </a:r>
            <a:endParaRPr sz="1600"/>
          </a:p>
        </p:txBody>
      </p:sp>
      <p:sp>
        <p:nvSpPr>
          <p:cNvPr id="171" name="Google Shape;171;g800bb4a16e_8_29"/>
          <p:cNvSpPr txBox="1"/>
          <p:nvPr>
            <p:ph idx="1" type="body"/>
          </p:nvPr>
        </p:nvSpPr>
        <p:spPr>
          <a:xfrm>
            <a:off x="304850" y="3511675"/>
            <a:ext cx="5177700" cy="137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We got a reduction in MSE using the Ford stock prices. However, it did not work well on other datasets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Could be due to an imbalance in n</a:t>
            </a:r>
            <a:r>
              <a:rPr lang="en-US" sz="1600"/>
              <a:t>umber of parameters vs. number of data points</a:t>
            </a:r>
            <a:endParaRPr sz="1600"/>
          </a:p>
        </p:txBody>
      </p:sp>
      <p:pic>
        <p:nvPicPr>
          <p:cNvPr id="172" name="Google Shape;172;g800bb4a16e_8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048" y="1213675"/>
            <a:ext cx="3455025" cy="381584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800bb4a16e_8_29"/>
          <p:cNvSpPr/>
          <p:nvPr/>
        </p:nvSpPr>
        <p:spPr>
          <a:xfrm>
            <a:off x="5714825" y="2971775"/>
            <a:ext cx="3229500" cy="2769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703e59c2d_14_0"/>
          <p:cNvSpPr txBox="1"/>
          <p:nvPr>
            <p:ph type="title"/>
          </p:nvPr>
        </p:nvSpPr>
        <p:spPr>
          <a:xfrm>
            <a:off x="152400" y="548875"/>
            <a:ext cx="88047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959"/>
              <a:buFont typeface="Arial"/>
              <a:buNone/>
            </a:pPr>
            <a:r>
              <a:rPr lang="en-US" sz="3400">
                <a:latin typeface="Calibri"/>
                <a:ea typeface="Calibri"/>
                <a:cs typeface="Calibri"/>
                <a:sym typeface="Calibri"/>
              </a:rPr>
              <a:t>Extension 1b: Bidirectional LSTM with Attention</a:t>
            </a:r>
            <a:endParaRPr sz="3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7703e59c2d_1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500" y="1321350"/>
            <a:ext cx="4092253" cy="218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7703e59c2d_1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66075"/>
            <a:ext cx="4057800" cy="2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g7703e59c2d_14_0"/>
          <p:cNvCxnSpPr/>
          <p:nvPr/>
        </p:nvCxnSpPr>
        <p:spPr>
          <a:xfrm flipH="1" rot="10800000">
            <a:off x="4317225" y="2468125"/>
            <a:ext cx="5667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g7703e59c2d_14_0"/>
          <p:cNvSpPr txBox="1"/>
          <p:nvPr/>
        </p:nvSpPr>
        <p:spPr>
          <a:xfrm>
            <a:off x="4254250" y="2154163"/>
            <a:ext cx="8688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Adding Analyst Call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7703e59c2d_14_0"/>
          <p:cNvSpPr/>
          <p:nvPr/>
        </p:nvSpPr>
        <p:spPr>
          <a:xfrm>
            <a:off x="-100" y="4739875"/>
            <a:ext cx="9144000" cy="25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7703e59c2d_14_0"/>
          <p:cNvSpPr txBox="1"/>
          <p:nvPr/>
        </p:nvSpPr>
        <p:spPr>
          <a:xfrm>
            <a:off x="-17300" y="4651750"/>
            <a:ext cx="94119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Additional of correlated indicators has potential to improve the performance, but it is highly data dependent.  </a:t>
            </a:r>
            <a:endParaRPr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7703e59c2d_14_0"/>
          <p:cNvSpPr txBox="1"/>
          <p:nvPr/>
        </p:nvSpPr>
        <p:spPr>
          <a:xfrm>
            <a:off x="395050" y="3582450"/>
            <a:ext cx="37899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5 day Multi-step prediction using a single Multi-Stack LSTM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7703e59c2d_14_0"/>
          <p:cNvSpPr txBox="1"/>
          <p:nvPr/>
        </p:nvSpPr>
        <p:spPr>
          <a:xfrm>
            <a:off x="5255250" y="3582450"/>
            <a:ext cx="37899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5 day Multi-step prediction using two Multi-Stack Bidirectional LSTMs with Attention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7703e59c2d_14_0"/>
          <p:cNvSpPr txBox="1"/>
          <p:nvPr/>
        </p:nvSpPr>
        <p:spPr>
          <a:xfrm>
            <a:off x="1701400" y="4064525"/>
            <a:ext cx="11772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MSE : 0.2099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7703e59c2d_14_0"/>
          <p:cNvSpPr txBox="1"/>
          <p:nvPr/>
        </p:nvSpPr>
        <p:spPr>
          <a:xfrm>
            <a:off x="6561600" y="4064525"/>
            <a:ext cx="11772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MSE : 0.1909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00bb4a16e_2_51"/>
          <p:cNvSpPr txBox="1"/>
          <p:nvPr>
            <p:ph type="title"/>
          </p:nvPr>
        </p:nvSpPr>
        <p:spPr>
          <a:xfrm>
            <a:off x="-35700" y="533400"/>
            <a:ext cx="9408300" cy="609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3100">
                <a:latin typeface="Calibri"/>
                <a:ea typeface="Calibri"/>
                <a:cs typeface="Calibri"/>
                <a:sym typeface="Calibri"/>
              </a:rPr>
              <a:t>Extension 2: Varying training window &amp; prediction length</a:t>
            </a:r>
            <a:r>
              <a:rPr lang="en-US" sz="3600"/>
              <a:t> </a:t>
            </a:r>
            <a:endParaRPr sz="3600"/>
          </a:p>
        </p:txBody>
      </p:sp>
      <p:pic>
        <p:nvPicPr>
          <p:cNvPr id="196" name="Google Shape;196;g800bb4a16e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25" y="1598375"/>
            <a:ext cx="4075626" cy="263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800bb4a16e_2_51"/>
          <p:cNvSpPr txBox="1"/>
          <p:nvPr/>
        </p:nvSpPr>
        <p:spPr>
          <a:xfrm>
            <a:off x="5022325" y="1497625"/>
            <a:ext cx="39348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We vary the number of past stock prices used for prediction from 30 to 90, and the number of days predicted by the LSTM from 1 to 9.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This is a data driven approach to finding the optimal hyperparameters for the LSTM, and the optimal frequency for portfolio rebalancing.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We can perform this for all companies, find the global minima and design our trading bot accordingly.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"/>
          <p:cNvSpPr txBox="1"/>
          <p:nvPr>
            <p:ph type="title"/>
          </p:nvPr>
        </p:nvSpPr>
        <p:spPr>
          <a:xfrm>
            <a:off x="90750" y="5905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Prior Work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4"/>
          <p:cNvSpPr/>
          <p:nvPr/>
        </p:nvSpPr>
        <p:spPr>
          <a:xfrm>
            <a:off x="319500" y="3381000"/>
            <a:ext cx="8373000" cy="82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4"/>
          <p:cNvSpPr txBox="1"/>
          <p:nvPr>
            <p:ph idx="1" type="body"/>
          </p:nvPr>
        </p:nvSpPr>
        <p:spPr>
          <a:xfrm>
            <a:off x="266700" y="1447800"/>
            <a:ext cx="8495100" cy="17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rgbClr val="434343"/>
                </a:solidFill>
                <a:highlight>
                  <a:srgbClr val="FFFFFF"/>
                </a:highlight>
              </a:rPr>
              <a:t>Gaurav et al. (2019) exploited a deep FLANN </a:t>
            </a:r>
            <a:r>
              <a:rPr lang="en-US" sz="1800">
                <a:solidFill>
                  <a:srgbClr val="434343"/>
                </a:solidFill>
                <a:highlight>
                  <a:schemeClr val="lt1"/>
                </a:highlight>
              </a:rPr>
              <a:t>(</a:t>
            </a:r>
            <a:r>
              <a:rPr lang="en-US" sz="1800">
                <a:solidFill>
                  <a:srgbClr val="434343"/>
                </a:solidFill>
                <a:highlight>
                  <a:schemeClr val="lt1"/>
                </a:highlight>
              </a:rPr>
              <a:t>similar to a feedforward NN with time dependent weights) </a:t>
            </a:r>
            <a:r>
              <a:rPr lang="en-US" sz="1800">
                <a:solidFill>
                  <a:srgbClr val="434343"/>
                </a:solidFill>
                <a:highlight>
                  <a:srgbClr val="FFFFFF"/>
                </a:highlight>
              </a:rPr>
              <a:t>architecture and compared that with CNN. </a:t>
            </a:r>
            <a:endParaRPr sz="18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rgbClr val="434343"/>
                </a:solidFill>
                <a:highlight>
                  <a:srgbClr val="FFFFFF"/>
                </a:highlight>
              </a:rPr>
              <a:t>Liu et al. (2019) used sparse autoencoders with 1-D residual convolutional networks  to  denoise the data. LSTMs were then used to predict the stock  price. </a:t>
            </a:r>
            <a:r>
              <a:rPr lang="en-US" sz="1800">
                <a:solidFill>
                  <a:srgbClr val="434343"/>
                </a:solidFill>
                <a:highlight>
                  <a:srgbClr val="FFFFFF"/>
                </a:highlight>
              </a:rPr>
              <a:t>The average accuracy was reported using the mean absolute percent error (MAPE).</a:t>
            </a:r>
            <a:endParaRPr sz="18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rgbClr val="434343"/>
                </a:solidFill>
              </a:rPr>
              <a:t>Li, Shen, and Zhu (2018) deployed an attention based multi input LSTM to predict stock prices.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69138"/>
                </a:solidFill>
                <a:highlight>
                  <a:srgbClr val="FFFFFF"/>
                </a:highlight>
              </a:rPr>
              <a:t>In contrast, we attempt to modify the loss function with the direct motive of maximizing the profit, and design a trading bot that exploits prediction from multiple LSTMs to perform portfolio optimization.</a:t>
            </a:r>
            <a:endParaRPr sz="1800">
              <a:solidFill>
                <a:srgbClr val="E6913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00bb4a16e_8_44"/>
          <p:cNvSpPr txBox="1"/>
          <p:nvPr>
            <p:ph type="title"/>
          </p:nvPr>
        </p:nvSpPr>
        <p:spPr>
          <a:xfrm>
            <a:off x="279600" y="1447800"/>
            <a:ext cx="8305800" cy="3412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ARIMA and LSTM have comparable accuracy for stock price predictions on majority of the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LSTM fares poorly on highly volatile stocks, and ARIMA outperforms it.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However LSTMs have a more flexible training procedure that can be modified to indirectly maximize the profit.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Augmenting Weakly correlated data, along with hyperparameter tuning, can be used to optimize LSTM performance.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As a future direction, we can utilize sparse autoencoders with 1-D residual convolutional networks to denoise the data.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800bb4a16e_8_44"/>
          <p:cNvSpPr txBox="1"/>
          <p:nvPr>
            <p:ph type="title"/>
          </p:nvPr>
        </p:nvSpPr>
        <p:spPr>
          <a:xfrm>
            <a:off x="147375" y="811075"/>
            <a:ext cx="8077200" cy="609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Conclusion and Future Directions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00bb4a16e_2_20"/>
          <p:cNvSpPr txBox="1"/>
          <p:nvPr>
            <p:ph type="title"/>
          </p:nvPr>
        </p:nvSpPr>
        <p:spPr>
          <a:xfrm>
            <a:off x="457200" y="67652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References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800bb4a16e_2_20"/>
          <p:cNvSpPr txBox="1"/>
          <p:nvPr>
            <p:ph idx="1" type="body"/>
          </p:nvPr>
        </p:nvSpPr>
        <p:spPr>
          <a:xfrm>
            <a:off x="457200" y="1771650"/>
            <a:ext cx="8229600" cy="29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Hyndman, Rob J., and George Athanasopoulos. Forecasting: principles and practice. OTexts, 2018.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Kim, Taewook, and Ha Young Kim. "Forecasting stock prices with a feature fusion LSTM-CNN model using different representations of the same data." PloS one 14.2 (2019).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Kingma, Diederik P., and Jimmy Ba. "Adam: A method for stochastic optimization." arXiv preprint arXiv:1412.6980 (2014).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Li, Hao, Yanyan Shen, and Yanmin Zhu. "Stock price prediction using attention-based multi-input LSTM." Asian Conference on Machine Learning. 2018.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 sz="1700"/>
              <a:t>Liu, Jialin, et al. "Stock Prices Prediction using Deep Learning Models." arXiv preprint arXiv:1909.12227 (2019).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/>
          <p:nvPr>
            <p:ph type="title"/>
          </p:nvPr>
        </p:nvSpPr>
        <p:spPr>
          <a:xfrm>
            <a:off x="457200" y="7774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"/>
          <p:cNvSpPr txBox="1"/>
          <p:nvPr>
            <p:ph idx="1" type="body"/>
          </p:nvPr>
        </p:nvSpPr>
        <p:spPr>
          <a:xfrm>
            <a:off x="457200" y="1771650"/>
            <a:ext cx="8229600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US" sz="1800"/>
              <a:t>Stock markets are conduit of financial resources connecting entrepreneurs and investors.</a:t>
            </a:r>
            <a:endParaRPr sz="1800"/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US" sz="1800"/>
              <a:t>Market Intermediaries are short term traders who carry out high frequency trades and </a:t>
            </a:r>
            <a:r>
              <a:rPr lang="en-US" sz="1800"/>
              <a:t>provide liquidity to Stock Markets</a:t>
            </a:r>
            <a:endParaRPr sz="1800"/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US" sz="1800"/>
              <a:t>We advocate increasing usage of machine learning by intermediaries to maximize short term gains</a:t>
            </a:r>
            <a:endParaRPr sz="1800"/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We design a range of LSTM architectures and loss functions, and supply its predictions to a trading bot that performs portfolio optimization daily to maximize the net worth.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223" name="Google Shape;223;p14"/>
          <p:cNvPicPr preferRelativeResize="0"/>
          <p:nvPr/>
        </p:nvPicPr>
        <p:blipFill rotWithShape="1">
          <a:blip r:embed="rId3">
            <a:alphaModFix/>
          </a:blip>
          <a:srcRect b="11176" l="0" r="0" t="4554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"/>
          <p:cNvSpPr txBox="1"/>
          <p:nvPr>
            <p:ph type="title"/>
          </p:nvPr>
        </p:nvSpPr>
        <p:spPr>
          <a:xfrm>
            <a:off x="304800" y="548875"/>
            <a:ext cx="78732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959"/>
              <a:buFont typeface="Arial"/>
              <a:buNone/>
            </a:pPr>
            <a:r>
              <a:rPr lang="en-US" sz="3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Bidirectional LSTM with Attention</a:t>
            </a:r>
            <a:endParaRPr sz="3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775" y="1305400"/>
            <a:ext cx="6449675" cy="369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703e59c2d_3_2"/>
          <p:cNvSpPr txBox="1"/>
          <p:nvPr>
            <p:ph type="title"/>
          </p:nvPr>
        </p:nvSpPr>
        <p:spPr>
          <a:xfrm>
            <a:off x="381650" y="7711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g7703e59c2d_3_2"/>
          <p:cNvSpPr txBox="1"/>
          <p:nvPr>
            <p:ph idx="1" type="body"/>
          </p:nvPr>
        </p:nvSpPr>
        <p:spPr>
          <a:xfrm>
            <a:off x="381650" y="1696125"/>
            <a:ext cx="8229600" cy="291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Perform daily stock price prediction using</a:t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ARIMA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Multi-Stack LSTM with mean squared error as the loss function.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Multi-Stack LSTM with a customized loss function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Correlated indicators added to a </a:t>
            </a:r>
            <a:r>
              <a:rPr lang="en-US" sz="1800"/>
              <a:t>Multi-Stack LSTM with Attention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Finally perform a data driven optimization of LSTM hyperparameters to identify the best prediction model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>
            <p:ph type="title"/>
          </p:nvPr>
        </p:nvSpPr>
        <p:spPr>
          <a:xfrm>
            <a:off x="304800" y="5905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Dataset &amp; 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Data Pre-processing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"/>
          <p:cNvSpPr txBox="1"/>
          <p:nvPr>
            <p:ph idx="1" type="body"/>
          </p:nvPr>
        </p:nvSpPr>
        <p:spPr>
          <a:xfrm>
            <a:off x="457200" y="1390650"/>
            <a:ext cx="57045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-US" sz="1600">
                <a:solidFill>
                  <a:srgbClr val="434343"/>
                </a:solidFill>
              </a:rPr>
              <a:t>Stock Price data for 4 companies : Ford(1983 to 2020), GM (1985 to 2020), </a:t>
            </a:r>
            <a:r>
              <a:rPr lang="en-US" sz="1600">
                <a:solidFill>
                  <a:srgbClr val="434343"/>
                </a:solidFill>
              </a:rPr>
              <a:t>Toyota </a:t>
            </a:r>
            <a:r>
              <a:rPr lang="en-US" sz="1600">
                <a:solidFill>
                  <a:srgbClr val="434343"/>
                </a:solidFill>
              </a:rPr>
              <a:t>( 1980 - 2020) and Tesla (2010 -2020): from Capital IQ Database by Compustat</a:t>
            </a:r>
            <a:endParaRPr sz="1600">
              <a:solidFill>
                <a:srgbClr val="434343"/>
              </a:solidFill>
            </a:endParaRPr>
          </a:p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-US" sz="1600">
                <a:solidFill>
                  <a:srgbClr val="434343"/>
                </a:solidFill>
              </a:rPr>
              <a:t>Used the Mid price computed as a daily average of the High and Low price.</a:t>
            </a:r>
            <a:endParaRPr sz="1600">
              <a:solidFill>
                <a:srgbClr val="434343"/>
              </a:solidFill>
            </a:endParaRPr>
          </a:p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•"/>
            </a:pPr>
            <a:r>
              <a:rPr lang="en-US" sz="1600">
                <a:solidFill>
                  <a:srgbClr val="434343"/>
                </a:solidFill>
              </a:rPr>
              <a:t>The training data is scaled using Standard Scaler.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-69250" y="4862072"/>
            <a:ext cx="8001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Databases access using Wharton WRDS subscription at the University of Texas at Austin </a:t>
            </a:r>
            <a:endParaRPr/>
          </a:p>
        </p:txBody>
      </p:sp>
      <p:pic>
        <p:nvPicPr>
          <p:cNvPr id="64" name="Google Shape;6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250" y="3105113"/>
            <a:ext cx="4417475" cy="17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8190" y="3194437"/>
            <a:ext cx="2484175" cy="13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1426" y="1591430"/>
            <a:ext cx="2484175" cy="131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/>
          <p:nvPr>
            <p:ph type="title"/>
          </p:nvPr>
        </p:nvSpPr>
        <p:spPr>
          <a:xfrm>
            <a:off x="457200" y="7774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ARIMA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 txBox="1"/>
          <p:nvPr>
            <p:ph idx="1" type="body"/>
          </p:nvPr>
        </p:nvSpPr>
        <p:spPr>
          <a:xfrm>
            <a:off x="457200" y="1504475"/>
            <a:ext cx="4904400" cy="3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AutoRegressive Integrated Moving Average</a:t>
            </a:r>
            <a:endParaRPr sz="1800"/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US" sz="1800"/>
              <a:t>Used for modelling time-series data. It was made to be “stationary” by differencing </a:t>
            </a:r>
            <a:endParaRPr sz="1800"/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Order of differencing is estimated using auto-correlation</a:t>
            </a:r>
            <a:endParaRPr sz="1800"/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It is a regression based on predictors consisting of the lags of dependent variables</a:t>
            </a:r>
            <a:endParaRPr sz="1800"/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3" name="Google Shape;7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200" y="940719"/>
            <a:ext cx="3425600" cy="223335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5"/>
          <p:cNvSpPr txBox="1"/>
          <p:nvPr/>
        </p:nvSpPr>
        <p:spPr>
          <a:xfrm>
            <a:off x="5361600" y="3174075"/>
            <a:ext cx="37824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number of autoregressive terms</a:t>
            </a:r>
            <a:b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number of non-seasonal differences 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number of lagged forecast errors in the prediction equation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/>
          <p:nvPr>
            <p:ph type="title"/>
          </p:nvPr>
        </p:nvSpPr>
        <p:spPr>
          <a:xfrm>
            <a:off x="457200" y="7774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ARIMA Results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"/>
          <p:cNvSpPr txBox="1"/>
          <p:nvPr>
            <p:ph idx="1" type="body"/>
          </p:nvPr>
        </p:nvSpPr>
        <p:spPr>
          <a:xfrm>
            <a:off x="457200" y="1634725"/>
            <a:ext cx="8229600" cy="29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Derived new features:</a:t>
            </a:r>
            <a:r>
              <a:rPr i="1" lang="en-US" sz="1800"/>
              <a:t> </a:t>
            </a:r>
            <a:r>
              <a:rPr b="1" lang="en-US" sz="1800"/>
              <a:t>mean</a:t>
            </a:r>
            <a:r>
              <a:rPr lang="en-US" sz="1800"/>
              <a:t> and </a:t>
            </a:r>
            <a:r>
              <a:rPr b="1" lang="en-US" sz="1800"/>
              <a:t>standard deviation</a:t>
            </a:r>
            <a:r>
              <a:rPr lang="en-US" sz="1800"/>
              <a:t> of lagged values by looking at 3 days, 7 days, and 30 days back.</a:t>
            </a:r>
            <a:endParaRPr sz="1800"/>
          </a:p>
        </p:txBody>
      </p:sp>
      <p:pic>
        <p:nvPicPr>
          <p:cNvPr id="81" name="Google Shape;8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490650"/>
            <a:ext cx="3808700" cy="23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899" y="2490650"/>
            <a:ext cx="3848551" cy="23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/>
          <p:nvPr>
            <p:ph type="title"/>
          </p:nvPr>
        </p:nvSpPr>
        <p:spPr>
          <a:xfrm>
            <a:off x="458025" y="715075"/>
            <a:ext cx="7901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LSTM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photo, light, room&#10;&#10;Description automatically generated" id="89" name="Google Shape;89;p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5050" y="492625"/>
            <a:ext cx="1943400" cy="10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7"/>
          <p:cNvSpPr txBox="1"/>
          <p:nvPr>
            <p:ph idx="1" type="body"/>
          </p:nvPr>
        </p:nvSpPr>
        <p:spPr>
          <a:xfrm>
            <a:off x="105450" y="1505275"/>
            <a:ext cx="4545300" cy="27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342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We train a Multi-Stack LSTM with 4 LSTM layers and 4 Dropout layers followed by a Dense layer. It </a:t>
            </a:r>
            <a:r>
              <a:rPr lang="en-US" sz="1600"/>
              <a:t>takes as input the stock price for the past 50 days and </a:t>
            </a:r>
            <a:r>
              <a:rPr lang="en-US" sz="1600"/>
              <a:t>outputs the stock price prediction. </a:t>
            </a:r>
            <a:endParaRPr sz="1600"/>
          </a:p>
          <a:p>
            <a:pPr indent="-2667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We train the LSTM using mean squared error (MSE) as our loss function and also use that for reporting our performance</a:t>
            </a:r>
            <a:endParaRPr sz="1600"/>
          </a:p>
        </p:txBody>
      </p:sp>
      <p:pic>
        <p:nvPicPr>
          <p:cNvPr id="91" name="Google Shape;9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400" y="492625"/>
            <a:ext cx="1801454" cy="45879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2" name="Google Shape;92;p7"/>
          <p:cNvGraphicFramePr/>
          <p:nvPr/>
        </p:nvGraphicFramePr>
        <p:xfrm>
          <a:off x="6700325" y="205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{A9505C6F-459D-4085-B02D-C9A97139CA01}</a:tableStyleId>
              </a:tblPr>
              <a:tblGrid>
                <a:gridCol w="1524650"/>
                <a:gridCol w="882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Learning Rate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Optimizer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Adam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Batch Size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Epochs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Window Length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3" name="Google Shape;9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350" y="3769111"/>
            <a:ext cx="3234375" cy="2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7"/>
          <p:cNvSpPr txBox="1"/>
          <p:nvPr/>
        </p:nvSpPr>
        <p:spPr>
          <a:xfrm>
            <a:off x="458025" y="4179950"/>
            <a:ext cx="40605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where        is the actual stock price and        is the predicted stock price</a:t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0800" y="4351725"/>
            <a:ext cx="223775" cy="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4950" y="4249212"/>
            <a:ext cx="251728" cy="2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/>
          <p:nvPr>
            <p:ph type="title"/>
          </p:nvPr>
        </p:nvSpPr>
        <p:spPr>
          <a:xfrm>
            <a:off x="228600" y="549000"/>
            <a:ext cx="80772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LSTM &amp; ARIMA 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25" y="1143012"/>
            <a:ext cx="3335401" cy="17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100" y="2971803"/>
            <a:ext cx="3442076" cy="1818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115" y="2995825"/>
            <a:ext cx="3301610" cy="174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6062" y="1188600"/>
            <a:ext cx="3442074" cy="173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9185" y="2417838"/>
            <a:ext cx="168481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9"/>
          <p:cNvSpPr/>
          <p:nvPr/>
        </p:nvSpPr>
        <p:spPr>
          <a:xfrm>
            <a:off x="11025" y="4816375"/>
            <a:ext cx="9132900" cy="2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 txBox="1"/>
          <p:nvPr/>
        </p:nvSpPr>
        <p:spPr>
          <a:xfrm>
            <a:off x="62500" y="4739675"/>
            <a:ext cx="94119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ARIMA appears to fit the stock prices better than LSTM, but that does not mean it will maximize the profit</a:t>
            </a:r>
            <a:endParaRPr sz="16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 txBox="1"/>
          <p:nvPr>
            <p:ph type="title"/>
          </p:nvPr>
        </p:nvSpPr>
        <p:spPr>
          <a:xfrm>
            <a:off x="228600" y="5334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Portfolio Manager Bot : Formulation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toy&#10;&#10;Description automatically generated" id="114" name="Google Shape;114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8600" y="419000"/>
            <a:ext cx="1205400" cy="12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0"/>
          <p:cNvSpPr txBox="1"/>
          <p:nvPr/>
        </p:nvSpPr>
        <p:spPr>
          <a:xfrm>
            <a:off x="152400" y="1471650"/>
            <a:ext cx="7548600" cy="29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●"/>
            </a:pPr>
            <a:r>
              <a:rPr i="1"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companies with stock price at time </a:t>
            </a:r>
            <a:r>
              <a:rPr i="1"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of                  and number of shares in each company               . Denote wealth not invested at time </a:t>
            </a:r>
            <a:r>
              <a:rPr i="1"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      .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is assumed that the investor is allowed to rebalance his portfolio on a daily basis. 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investor then utilizes the stock prediction           to design a new portfolio,          , that maximizes his percentage profit.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925" y="3346849"/>
            <a:ext cx="3932951" cy="5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8375" y="4028674"/>
            <a:ext cx="5625401" cy="2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5375" y="1529848"/>
            <a:ext cx="775686" cy="2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8100" y="1795825"/>
            <a:ext cx="707823" cy="2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9425" y="2641789"/>
            <a:ext cx="452900" cy="23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47023" y="1903913"/>
            <a:ext cx="254750" cy="1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73725" y="2975275"/>
            <a:ext cx="452908" cy="1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0"/>
          <p:cNvSpPr txBox="1"/>
          <p:nvPr/>
        </p:nvSpPr>
        <p:spPr>
          <a:xfrm>
            <a:off x="853025" y="3963150"/>
            <a:ext cx="15675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subject to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6-9 White Backgroud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2020-04-30T02:00:03Z</dcterms:created>
  <dc:creator>Puneet Sachdeva</dc:creator>
</cp:coreProperties>
</file>